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  <p:sldMasterId id="2147483675" r:id="rId6"/>
    <p:sldMasterId id="2147483687" r:id="rId7"/>
    <p:sldMasterId id="2147483699" r:id="rId8"/>
    <p:sldMasterId id="2147483711" r:id="rId9"/>
  </p:sldMasterIdLst>
  <p:notesMasterIdLst>
    <p:notesMasterId r:id="rId31"/>
  </p:notesMasterIdLst>
  <p:handoutMasterIdLst>
    <p:handoutMasterId r:id="rId32"/>
  </p:handoutMasterIdLst>
  <p:sldIdLst>
    <p:sldId id="269" r:id="rId10"/>
    <p:sldId id="263" r:id="rId11"/>
    <p:sldId id="266" r:id="rId12"/>
    <p:sldId id="262" r:id="rId13"/>
    <p:sldId id="277" r:id="rId14"/>
    <p:sldId id="278" r:id="rId15"/>
    <p:sldId id="279" r:id="rId16"/>
    <p:sldId id="265" r:id="rId17"/>
    <p:sldId id="264" r:id="rId18"/>
    <p:sldId id="280" r:id="rId19"/>
    <p:sldId id="281" r:id="rId20"/>
    <p:sldId id="282" r:id="rId21"/>
    <p:sldId id="283" r:id="rId22"/>
    <p:sldId id="284" r:id="rId23"/>
    <p:sldId id="289" r:id="rId24"/>
    <p:sldId id="288" r:id="rId25"/>
    <p:sldId id="287" r:id="rId26"/>
    <p:sldId id="290" r:id="rId27"/>
    <p:sldId id="291" r:id="rId28"/>
    <p:sldId id="285" r:id="rId29"/>
    <p:sldId id="286" r:id="rId30"/>
  </p:sldIdLst>
  <p:sldSz cx="9144000" cy="5143500" type="screen16x9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101">
          <p15:clr>
            <a:srgbClr val="A4A3A4"/>
          </p15:clr>
        </p15:guide>
        <p15:guide id="5" orient="horz" pos="2915">
          <p15:clr>
            <a:srgbClr val="A4A3A4"/>
          </p15:clr>
        </p15:guide>
        <p15:guide id="6" orient="horz" pos="3110">
          <p15:clr>
            <a:srgbClr val="A4A3A4"/>
          </p15:clr>
        </p15:guide>
        <p15:guide id="7" orient="horz" pos="2845">
          <p15:clr>
            <a:srgbClr val="A4A3A4"/>
          </p15:clr>
        </p15:guide>
        <p15:guide id="8" orient="horz" pos="30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7CE"/>
    <a:srgbClr val="FFFFFF"/>
    <a:srgbClr val="1F546B"/>
    <a:srgbClr val="FAD53D"/>
    <a:srgbClr val="232323"/>
    <a:srgbClr val="A42F13"/>
    <a:srgbClr val="000000"/>
    <a:srgbClr val="EB765A"/>
    <a:srgbClr val="FBE384"/>
    <a:srgbClr val="F7B46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66540" autoAdjust="0"/>
  </p:normalViewPr>
  <p:slideViewPr>
    <p:cSldViewPr snapToGrid="0">
      <p:cViewPr varScale="1">
        <p:scale>
          <a:sx n="64" d="100"/>
          <a:sy n="64" d="100"/>
        </p:scale>
        <p:origin x="1584" y="54"/>
      </p:cViewPr>
      <p:guideLst>
        <p:guide orient="horz" pos="2160"/>
        <p:guide pos="2880"/>
        <p:guide orient="horz"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966" y="-84"/>
      </p:cViewPr>
      <p:guideLst>
        <p:guide orient="horz" pos="2880"/>
        <p:guide pos="2160"/>
        <p:guide orient="horz" pos="3072"/>
        <p:guide pos="2101"/>
        <p:guide orient="horz" pos="2915"/>
        <p:guide orient="horz" pos="3110"/>
        <p:guide orient="horz" pos="2845"/>
        <p:guide orient="horz" pos="30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18C19-A99C-4331-86C0-10DA72EA4E5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NZ"/>
        </a:p>
      </dgm:t>
    </dgm:pt>
    <dgm:pt modelId="{6DBB5E06-476E-4D3E-9BF8-A353C4430990}">
      <dgm:prSet phldrT="[Text]"/>
      <dgm:spPr/>
      <dgm:t>
        <a:bodyPr/>
        <a:lstStyle/>
        <a:p>
          <a:r>
            <a:rPr lang="en-NZ" dirty="0"/>
            <a:t>End</a:t>
          </a:r>
        </a:p>
      </dgm:t>
    </dgm:pt>
    <dgm:pt modelId="{900D8BC1-DF4D-4728-AD99-7D0D0E0B8D85}" type="parTrans" cxnId="{98799951-2B4F-4FCB-B19B-4DFA29B4D126}">
      <dgm:prSet/>
      <dgm:spPr/>
      <dgm:t>
        <a:bodyPr/>
        <a:lstStyle/>
        <a:p>
          <a:endParaRPr lang="en-NZ"/>
        </a:p>
      </dgm:t>
    </dgm:pt>
    <dgm:pt modelId="{649D9DE5-3315-45BD-ABB0-34E6423AB512}" type="sibTrans" cxnId="{98799951-2B4F-4FCB-B19B-4DFA29B4D126}">
      <dgm:prSet/>
      <dgm:spPr/>
      <dgm:t>
        <a:bodyPr/>
        <a:lstStyle/>
        <a:p>
          <a:endParaRPr lang="en-NZ"/>
        </a:p>
      </dgm:t>
    </dgm:pt>
    <dgm:pt modelId="{9C5F3CB3-3183-4A2B-BBAB-F061E70C0FE3}">
      <dgm:prSet phldrT="[Text]"/>
      <dgm:spPr/>
      <dgm:t>
        <a:bodyPr/>
        <a:lstStyle/>
        <a:p>
          <a:r>
            <a:rPr lang="en-NZ" dirty="0"/>
            <a:t>End that is advocated</a:t>
          </a:r>
        </a:p>
      </dgm:t>
    </dgm:pt>
    <dgm:pt modelId="{58589977-B9DD-4892-8E2D-DEBC387CCD69}" type="parTrans" cxnId="{1643279E-F7BF-4390-9F85-5CCAA44E42B1}">
      <dgm:prSet/>
      <dgm:spPr/>
      <dgm:t>
        <a:bodyPr/>
        <a:lstStyle/>
        <a:p>
          <a:endParaRPr lang="en-NZ"/>
        </a:p>
      </dgm:t>
    </dgm:pt>
    <dgm:pt modelId="{0C08A5BC-6747-4F9F-A351-C90364A10BFF}" type="sibTrans" cxnId="{1643279E-F7BF-4390-9F85-5CCAA44E42B1}">
      <dgm:prSet/>
      <dgm:spPr/>
      <dgm:t>
        <a:bodyPr/>
        <a:lstStyle/>
        <a:p>
          <a:endParaRPr lang="en-NZ"/>
        </a:p>
      </dgm:t>
    </dgm:pt>
    <dgm:pt modelId="{FEA62A0A-93DC-4BDC-B7B0-DD59D99B1FF1}">
      <dgm:prSet phldrT="[Text]"/>
      <dgm:spPr/>
      <dgm:t>
        <a:bodyPr/>
        <a:lstStyle/>
        <a:p>
          <a:r>
            <a:rPr lang="en-NZ" dirty="0"/>
            <a:t>Means</a:t>
          </a:r>
        </a:p>
      </dgm:t>
    </dgm:pt>
    <dgm:pt modelId="{C97238B2-595F-4408-86D4-0E4DAFFF91FE}" type="parTrans" cxnId="{067F9AD4-70FE-4EE1-B697-606DF0E0B779}">
      <dgm:prSet/>
      <dgm:spPr/>
      <dgm:t>
        <a:bodyPr/>
        <a:lstStyle/>
        <a:p>
          <a:endParaRPr lang="en-NZ"/>
        </a:p>
      </dgm:t>
    </dgm:pt>
    <dgm:pt modelId="{100CF4C7-192C-497E-8714-12524E75B742}" type="sibTrans" cxnId="{067F9AD4-70FE-4EE1-B697-606DF0E0B779}">
      <dgm:prSet/>
      <dgm:spPr/>
      <dgm:t>
        <a:bodyPr/>
        <a:lstStyle/>
        <a:p>
          <a:endParaRPr lang="en-NZ"/>
        </a:p>
      </dgm:t>
    </dgm:pt>
    <dgm:pt modelId="{D6909FE8-BB0A-4B74-B36E-357AFE8F2F15}">
      <dgm:prSet phldrT="[Text]"/>
      <dgm:spPr/>
      <dgm:t>
        <a:bodyPr/>
        <a:lstStyle/>
        <a:p>
          <a:r>
            <a:rPr lang="en-NZ" dirty="0"/>
            <a:t>Means to achieve that end</a:t>
          </a:r>
        </a:p>
      </dgm:t>
    </dgm:pt>
    <dgm:pt modelId="{86D1530A-7AF5-436F-89EC-EF87708E5C8D}" type="parTrans" cxnId="{BE9C1386-C4F9-4589-8C54-129F27AE01A0}">
      <dgm:prSet/>
      <dgm:spPr/>
      <dgm:t>
        <a:bodyPr/>
        <a:lstStyle/>
        <a:p>
          <a:endParaRPr lang="en-NZ"/>
        </a:p>
      </dgm:t>
    </dgm:pt>
    <dgm:pt modelId="{F115E05F-42D8-481E-AC89-99AF07EF511E}" type="sibTrans" cxnId="{BE9C1386-C4F9-4589-8C54-129F27AE01A0}">
      <dgm:prSet/>
      <dgm:spPr/>
      <dgm:t>
        <a:bodyPr/>
        <a:lstStyle/>
        <a:p>
          <a:endParaRPr lang="en-NZ"/>
        </a:p>
      </dgm:t>
    </dgm:pt>
    <dgm:pt modelId="{E4774321-94FE-4BBB-8DE6-B94DC892BDBD}">
      <dgm:prSet phldrT="[Text]"/>
      <dgm:spPr/>
      <dgm:t>
        <a:bodyPr/>
        <a:lstStyle/>
        <a:p>
          <a:r>
            <a:rPr lang="en-NZ" dirty="0"/>
            <a:t>How?</a:t>
          </a:r>
        </a:p>
      </dgm:t>
    </dgm:pt>
    <dgm:pt modelId="{F8C3074A-E0D3-4B26-8E47-058C6F41E014}" type="parTrans" cxnId="{8F6F3971-6105-4E6A-A44A-0644DEBCFE21}">
      <dgm:prSet/>
      <dgm:spPr/>
      <dgm:t>
        <a:bodyPr/>
        <a:lstStyle/>
        <a:p>
          <a:endParaRPr lang="en-NZ"/>
        </a:p>
      </dgm:t>
    </dgm:pt>
    <dgm:pt modelId="{61D4CDA1-B0F9-4485-9B9A-48F78B960AF6}" type="sibTrans" cxnId="{8F6F3971-6105-4E6A-A44A-0644DEBCFE21}">
      <dgm:prSet/>
      <dgm:spPr/>
      <dgm:t>
        <a:bodyPr/>
        <a:lstStyle/>
        <a:p>
          <a:endParaRPr lang="en-NZ"/>
        </a:p>
      </dgm:t>
    </dgm:pt>
    <dgm:pt modelId="{F0BF4D25-3A91-405D-8273-9881C32742F6}">
      <dgm:prSet phldrT="[Text]"/>
      <dgm:spPr/>
      <dgm:t>
        <a:bodyPr/>
        <a:lstStyle/>
        <a:p>
          <a:r>
            <a:rPr lang="en-NZ" dirty="0"/>
            <a:t>Manner</a:t>
          </a:r>
        </a:p>
      </dgm:t>
    </dgm:pt>
    <dgm:pt modelId="{2E8FD55C-C387-470D-A74E-E2BBBBACCCCF}" type="parTrans" cxnId="{C94CF804-9E65-453C-A8B6-78E327F294A9}">
      <dgm:prSet/>
      <dgm:spPr/>
      <dgm:t>
        <a:bodyPr/>
        <a:lstStyle/>
        <a:p>
          <a:endParaRPr lang="en-NZ"/>
        </a:p>
      </dgm:t>
    </dgm:pt>
    <dgm:pt modelId="{F8D604F3-1D41-4265-86CD-F5C7E26CE19A}" type="sibTrans" cxnId="{C94CF804-9E65-453C-A8B6-78E327F294A9}">
      <dgm:prSet/>
      <dgm:spPr/>
      <dgm:t>
        <a:bodyPr/>
        <a:lstStyle/>
        <a:p>
          <a:endParaRPr lang="en-NZ"/>
        </a:p>
      </dgm:t>
    </dgm:pt>
    <dgm:pt modelId="{8B33FAEB-E52D-4893-91BE-43FDBEF3AFB9}">
      <dgm:prSet phldrT="[Text]"/>
      <dgm:spPr/>
      <dgm:t>
        <a:bodyPr/>
        <a:lstStyle/>
        <a:p>
          <a:r>
            <a:rPr lang="en-NZ" dirty="0"/>
            <a:t>Manner in which the cause is promoted</a:t>
          </a:r>
        </a:p>
      </dgm:t>
    </dgm:pt>
    <dgm:pt modelId="{2FBD807E-38E7-42E5-BC37-47A9544A5F5C}" type="parTrans" cxnId="{649B5246-E6AB-4452-8904-18B6A4ADB69E}">
      <dgm:prSet/>
      <dgm:spPr/>
      <dgm:t>
        <a:bodyPr/>
        <a:lstStyle/>
        <a:p>
          <a:endParaRPr lang="en-NZ"/>
        </a:p>
      </dgm:t>
    </dgm:pt>
    <dgm:pt modelId="{2226598A-402F-4229-805E-C2B78DE928A3}" type="sibTrans" cxnId="{649B5246-E6AB-4452-8904-18B6A4ADB69E}">
      <dgm:prSet/>
      <dgm:spPr/>
      <dgm:t>
        <a:bodyPr/>
        <a:lstStyle/>
        <a:p>
          <a:endParaRPr lang="en-NZ"/>
        </a:p>
      </dgm:t>
    </dgm:pt>
    <dgm:pt modelId="{07D9A6FB-6D01-407A-A912-3DBB2088F337}">
      <dgm:prSet phldrT="[Text]"/>
      <dgm:spPr/>
      <dgm:t>
        <a:bodyPr/>
        <a:lstStyle/>
        <a:p>
          <a:r>
            <a:rPr lang="en-NZ" dirty="0"/>
            <a:t>What?</a:t>
          </a:r>
        </a:p>
      </dgm:t>
    </dgm:pt>
    <dgm:pt modelId="{CC0B9B66-A59D-4761-AB51-F4977480751D}" type="parTrans" cxnId="{B2686835-FB70-4AAC-95C3-8ECA5A755E9F}">
      <dgm:prSet/>
      <dgm:spPr/>
      <dgm:t>
        <a:bodyPr/>
        <a:lstStyle/>
        <a:p>
          <a:endParaRPr lang="en-NZ"/>
        </a:p>
      </dgm:t>
    </dgm:pt>
    <dgm:pt modelId="{6BDA080F-B657-440D-A313-A51502BD9329}" type="sibTrans" cxnId="{B2686835-FB70-4AAC-95C3-8ECA5A755E9F}">
      <dgm:prSet/>
      <dgm:spPr/>
      <dgm:t>
        <a:bodyPr/>
        <a:lstStyle/>
        <a:p>
          <a:endParaRPr lang="en-NZ"/>
        </a:p>
      </dgm:t>
    </dgm:pt>
    <dgm:pt modelId="{2F857E5F-1533-409B-B2C8-669E8A373213}">
      <dgm:prSet phldrT="[Text]"/>
      <dgm:spPr/>
      <dgm:t>
        <a:bodyPr/>
        <a:lstStyle/>
        <a:p>
          <a:r>
            <a:rPr lang="en-NZ" dirty="0"/>
            <a:t>Why?</a:t>
          </a:r>
        </a:p>
      </dgm:t>
    </dgm:pt>
    <dgm:pt modelId="{0AEF8E1B-5682-4085-AB01-1B6BEC017AFB}" type="parTrans" cxnId="{5783F305-5706-4DD1-B39C-DD28BD4D074B}">
      <dgm:prSet/>
      <dgm:spPr/>
      <dgm:t>
        <a:bodyPr/>
        <a:lstStyle/>
        <a:p>
          <a:endParaRPr lang="en-NZ"/>
        </a:p>
      </dgm:t>
    </dgm:pt>
    <dgm:pt modelId="{BEF689B9-4BA0-45AC-B397-98568458669C}" type="sibTrans" cxnId="{5783F305-5706-4DD1-B39C-DD28BD4D074B}">
      <dgm:prSet/>
      <dgm:spPr/>
      <dgm:t>
        <a:bodyPr/>
        <a:lstStyle/>
        <a:p>
          <a:endParaRPr lang="en-NZ"/>
        </a:p>
      </dgm:t>
    </dgm:pt>
    <dgm:pt modelId="{BA3D8ED2-94EE-4A4C-B011-4451158E19E1}" type="pres">
      <dgm:prSet presAssocID="{D0B18C19-A99C-4331-86C0-10DA72EA4E50}" presName="Name0" presStyleCnt="0">
        <dgm:presLayoutVars>
          <dgm:dir/>
          <dgm:animLvl val="lvl"/>
          <dgm:resizeHandles val="exact"/>
        </dgm:presLayoutVars>
      </dgm:prSet>
      <dgm:spPr/>
    </dgm:pt>
    <dgm:pt modelId="{134C45C9-8D76-41B9-91A9-995F2CE6C6A8}" type="pres">
      <dgm:prSet presAssocID="{6DBB5E06-476E-4D3E-9BF8-A353C4430990}" presName="composite" presStyleCnt="0"/>
      <dgm:spPr/>
    </dgm:pt>
    <dgm:pt modelId="{4A9B5EB3-A062-4E61-A120-E72232568294}" type="pres">
      <dgm:prSet presAssocID="{6DBB5E06-476E-4D3E-9BF8-A353C44309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E7B3838-A3D1-4D4F-B550-87DFE6041C65}" type="pres">
      <dgm:prSet presAssocID="{6DBB5E06-476E-4D3E-9BF8-A353C4430990}" presName="desTx" presStyleLbl="alignAccFollowNode1" presStyleIdx="0" presStyleCnt="3">
        <dgm:presLayoutVars>
          <dgm:bulletEnabled val="1"/>
        </dgm:presLayoutVars>
      </dgm:prSet>
      <dgm:spPr/>
    </dgm:pt>
    <dgm:pt modelId="{F4AA064A-1DA7-4BE4-BFC6-3DB2760C6496}" type="pres">
      <dgm:prSet presAssocID="{649D9DE5-3315-45BD-ABB0-34E6423AB512}" presName="space" presStyleCnt="0"/>
      <dgm:spPr/>
    </dgm:pt>
    <dgm:pt modelId="{26E05580-2B84-4400-BD7C-D42AC2AD6F9D}" type="pres">
      <dgm:prSet presAssocID="{FEA62A0A-93DC-4BDC-B7B0-DD59D99B1FF1}" presName="composite" presStyleCnt="0"/>
      <dgm:spPr/>
    </dgm:pt>
    <dgm:pt modelId="{9DCACEBE-3860-4DB5-B987-5F695CE7F54D}" type="pres">
      <dgm:prSet presAssocID="{FEA62A0A-93DC-4BDC-B7B0-DD59D99B1F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597F9FA-B306-47F5-8BA8-C01C84192B56}" type="pres">
      <dgm:prSet presAssocID="{FEA62A0A-93DC-4BDC-B7B0-DD59D99B1FF1}" presName="desTx" presStyleLbl="alignAccFollowNode1" presStyleIdx="1" presStyleCnt="3">
        <dgm:presLayoutVars>
          <dgm:bulletEnabled val="1"/>
        </dgm:presLayoutVars>
      </dgm:prSet>
      <dgm:spPr/>
    </dgm:pt>
    <dgm:pt modelId="{8CE759BE-A28A-4AD6-BE67-800326F9C71E}" type="pres">
      <dgm:prSet presAssocID="{100CF4C7-192C-497E-8714-12524E75B742}" presName="space" presStyleCnt="0"/>
      <dgm:spPr/>
    </dgm:pt>
    <dgm:pt modelId="{D7B49C5F-8F5C-449A-85FF-705EA6642ACB}" type="pres">
      <dgm:prSet presAssocID="{F0BF4D25-3A91-405D-8273-9881C32742F6}" presName="composite" presStyleCnt="0"/>
      <dgm:spPr/>
    </dgm:pt>
    <dgm:pt modelId="{55D1C154-D2BF-4DE2-A1DE-0400BC5811AF}" type="pres">
      <dgm:prSet presAssocID="{F0BF4D25-3A91-405D-8273-9881C32742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3334ACF-FC78-4DB3-9EEE-BAA5D7735524}" type="pres">
      <dgm:prSet presAssocID="{F0BF4D25-3A91-405D-8273-9881C32742F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94CF804-9E65-453C-A8B6-78E327F294A9}" srcId="{D0B18C19-A99C-4331-86C0-10DA72EA4E50}" destId="{F0BF4D25-3A91-405D-8273-9881C32742F6}" srcOrd="2" destOrd="0" parTransId="{2E8FD55C-C387-470D-A74E-E2BBBBACCCCF}" sibTransId="{F8D604F3-1D41-4265-86CD-F5C7E26CE19A}"/>
    <dgm:cxn modelId="{5783F305-5706-4DD1-B39C-DD28BD4D074B}" srcId="{6DBB5E06-476E-4D3E-9BF8-A353C4430990}" destId="{2F857E5F-1533-409B-B2C8-669E8A373213}" srcOrd="1" destOrd="0" parTransId="{0AEF8E1B-5682-4085-AB01-1B6BEC017AFB}" sibTransId="{BEF689B9-4BA0-45AC-B397-98568458669C}"/>
    <dgm:cxn modelId="{F6884321-B61E-4F18-AAD9-64272141B515}" type="presOf" srcId="{2F857E5F-1533-409B-B2C8-669E8A373213}" destId="{9E7B3838-A3D1-4D4F-B550-87DFE6041C65}" srcOrd="0" destOrd="1" presId="urn:microsoft.com/office/officeart/2005/8/layout/hList1"/>
    <dgm:cxn modelId="{B2686835-FB70-4AAC-95C3-8ECA5A755E9F}" srcId="{F0BF4D25-3A91-405D-8273-9881C32742F6}" destId="{07D9A6FB-6D01-407A-A912-3DBB2088F337}" srcOrd="1" destOrd="0" parTransId="{CC0B9B66-A59D-4761-AB51-F4977480751D}" sibTransId="{6BDA080F-B657-440D-A313-A51502BD9329}"/>
    <dgm:cxn modelId="{649B5246-E6AB-4452-8904-18B6A4ADB69E}" srcId="{F0BF4D25-3A91-405D-8273-9881C32742F6}" destId="{8B33FAEB-E52D-4893-91BE-43FDBEF3AFB9}" srcOrd="0" destOrd="0" parTransId="{2FBD807E-38E7-42E5-BC37-47A9544A5F5C}" sibTransId="{2226598A-402F-4229-805E-C2B78DE928A3}"/>
    <dgm:cxn modelId="{F1F88266-DE51-4BDA-A696-BAE3C8B3239E}" type="presOf" srcId="{8B33FAEB-E52D-4893-91BE-43FDBEF3AFB9}" destId="{D3334ACF-FC78-4DB3-9EEE-BAA5D7735524}" srcOrd="0" destOrd="0" presId="urn:microsoft.com/office/officeart/2005/8/layout/hList1"/>
    <dgm:cxn modelId="{24D18568-FE72-430B-A861-ECAC36ED7F77}" type="presOf" srcId="{9C5F3CB3-3183-4A2B-BBAB-F061E70C0FE3}" destId="{9E7B3838-A3D1-4D4F-B550-87DFE6041C65}" srcOrd="0" destOrd="0" presId="urn:microsoft.com/office/officeart/2005/8/layout/hList1"/>
    <dgm:cxn modelId="{CED61A6A-47F0-4BF8-A6B8-58B22B1B0DF4}" type="presOf" srcId="{D6909FE8-BB0A-4B74-B36E-357AFE8F2F15}" destId="{2597F9FA-B306-47F5-8BA8-C01C84192B56}" srcOrd="0" destOrd="0" presId="urn:microsoft.com/office/officeart/2005/8/layout/hList1"/>
    <dgm:cxn modelId="{AC16AD6E-80A7-4D50-B349-ACC081E3C540}" type="presOf" srcId="{F0BF4D25-3A91-405D-8273-9881C32742F6}" destId="{55D1C154-D2BF-4DE2-A1DE-0400BC5811AF}" srcOrd="0" destOrd="0" presId="urn:microsoft.com/office/officeart/2005/8/layout/hList1"/>
    <dgm:cxn modelId="{8F6F3971-6105-4E6A-A44A-0644DEBCFE21}" srcId="{FEA62A0A-93DC-4BDC-B7B0-DD59D99B1FF1}" destId="{E4774321-94FE-4BBB-8DE6-B94DC892BDBD}" srcOrd="1" destOrd="0" parTransId="{F8C3074A-E0D3-4B26-8E47-058C6F41E014}" sibTransId="{61D4CDA1-B0F9-4485-9B9A-48F78B960AF6}"/>
    <dgm:cxn modelId="{98799951-2B4F-4FCB-B19B-4DFA29B4D126}" srcId="{D0B18C19-A99C-4331-86C0-10DA72EA4E50}" destId="{6DBB5E06-476E-4D3E-9BF8-A353C4430990}" srcOrd="0" destOrd="0" parTransId="{900D8BC1-DF4D-4728-AD99-7D0D0E0B8D85}" sibTransId="{649D9DE5-3315-45BD-ABB0-34E6423AB512}"/>
    <dgm:cxn modelId="{BE9C1386-C4F9-4589-8C54-129F27AE01A0}" srcId="{FEA62A0A-93DC-4BDC-B7B0-DD59D99B1FF1}" destId="{D6909FE8-BB0A-4B74-B36E-357AFE8F2F15}" srcOrd="0" destOrd="0" parTransId="{86D1530A-7AF5-436F-89EC-EF87708E5C8D}" sibTransId="{F115E05F-42D8-481E-AC89-99AF07EF511E}"/>
    <dgm:cxn modelId="{CCB3FD8B-C3D6-47AA-9075-F7F7296D60E9}" type="presOf" srcId="{FEA62A0A-93DC-4BDC-B7B0-DD59D99B1FF1}" destId="{9DCACEBE-3860-4DB5-B987-5F695CE7F54D}" srcOrd="0" destOrd="0" presId="urn:microsoft.com/office/officeart/2005/8/layout/hList1"/>
    <dgm:cxn modelId="{1643279E-F7BF-4390-9F85-5CCAA44E42B1}" srcId="{6DBB5E06-476E-4D3E-9BF8-A353C4430990}" destId="{9C5F3CB3-3183-4A2B-BBAB-F061E70C0FE3}" srcOrd="0" destOrd="0" parTransId="{58589977-B9DD-4892-8E2D-DEBC387CCD69}" sibTransId="{0C08A5BC-6747-4F9F-A351-C90364A10BFF}"/>
    <dgm:cxn modelId="{124D42A4-1BE7-4599-9712-19ADFE698BB7}" type="presOf" srcId="{07D9A6FB-6D01-407A-A912-3DBB2088F337}" destId="{D3334ACF-FC78-4DB3-9EEE-BAA5D7735524}" srcOrd="0" destOrd="1" presId="urn:microsoft.com/office/officeart/2005/8/layout/hList1"/>
    <dgm:cxn modelId="{7BC0BAAA-59D3-4356-9D66-F36D3D341B3B}" type="presOf" srcId="{6DBB5E06-476E-4D3E-9BF8-A353C4430990}" destId="{4A9B5EB3-A062-4E61-A120-E72232568294}" srcOrd="0" destOrd="0" presId="urn:microsoft.com/office/officeart/2005/8/layout/hList1"/>
    <dgm:cxn modelId="{61D104B3-C7B9-4AFC-9D7F-B4FC64C7FAB7}" type="presOf" srcId="{E4774321-94FE-4BBB-8DE6-B94DC892BDBD}" destId="{2597F9FA-B306-47F5-8BA8-C01C84192B56}" srcOrd="0" destOrd="1" presId="urn:microsoft.com/office/officeart/2005/8/layout/hList1"/>
    <dgm:cxn modelId="{17A970C1-1981-4C91-80A8-D616334997F5}" type="presOf" srcId="{D0B18C19-A99C-4331-86C0-10DA72EA4E50}" destId="{BA3D8ED2-94EE-4A4C-B011-4451158E19E1}" srcOrd="0" destOrd="0" presId="urn:microsoft.com/office/officeart/2005/8/layout/hList1"/>
    <dgm:cxn modelId="{067F9AD4-70FE-4EE1-B697-606DF0E0B779}" srcId="{D0B18C19-A99C-4331-86C0-10DA72EA4E50}" destId="{FEA62A0A-93DC-4BDC-B7B0-DD59D99B1FF1}" srcOrd="1" destOrd="0" parTransId="{C97238B2-595F-4408-86D4-0E4DAFFF91FE}" sibTransId="{100CF4C7-192C-497E-8714-12524E75B742}"/>
    <dgm:cxn modelId="{247A678F-8C9A-49CC-80BE-06A4EBD30D2F}" type="presParOf" srcId="{BA3D8ED2-94EE-4A4C-B011-4451158E19E1}" destId="{134C45C9-8D76-41B9-91A9-995F2CE6C6A8}" srcOrd="0" destOrd="0" presId="urn:microsoft.com/office/officeart/2005/8/layout/hList1"/>
    <dgm:cxn modelId="{2C400A03-9B19-4471-B601-86A737578FD3}" type="presParOf" srcId="{134C45C9-8D76-41B9-91A9-995F2CE6C6A8}" destId="{4A9B5EB3-A062-4E61-A120-E72232568294}" srcOrd="0" destOrd="0" presId="urn:microsoft.com/office/officeart/2005/8/layout/hList1"/>
    <dgm:cxn modelId="{1346F0CA-3768-4611-862A-D7695B6C1CD7}" type="presParOf" srcId="{134C45C9-8D76-41B9-91A9-995F2CE6C6A8}" destId="{9E7B3838-A3D1-4D4F-B550-87DFE6041C65}" srcOrd="1" destOrd="0" presId="urn:microsoft.com/office/officeart/2005/8/layout/hList1"/>
    <dgm:cxn modelId="{9F7D419B-0CE3-4F1C-95CC-7E60677EE7FD}" type="presParOf" srcId="{BA3D8ED2-94EE-4A4C-B011-4451158E19E1}" destId="{F4AA064A-1DA7-4BE4-BFC6-3DB2760C6496}" srcOrd="1" destOrd="0" presId="urn:microsoft.com/office/officeart/2005/8/layout/hList1"/>
    <dgm:cxn modelId="{D04B3503-F843-403D-B595-3D6B1E92E967}" type="presParOf" srcId="{BA3D8ED2-94EE-4A4C-B011-4451158E19E1}" destId="{26E05580-2B84-4400-BD7C-D42AC2AD6F9D}" srcOrd="2" destOrd="0" presId="urn:microsoft.com/office/officeart/2005/8/layout/hList1"/>
    <dgm:cxn modelId="{07A89F7E-F809-4533-BC43-4A24FC767324}" type="presParOf" srcId="{26E05580-2B84-4400-BD7C-D42AC2AD6F9D}" destId="{9DCACEBE-3860-4DB5-B987-5F695CE7F54D}" srcOrd="0" destOrd="0" presId="urn:microsoft.com/office/officeart/2005/8/layout/hList1"/>
    <dgm:cxn modelId="{075C5FC1-36EC-416F-92C9-838253D4C138}" type="presParOf" srcId="{26E05580-2B84-4400-BD7C-D42AC2AD6F9D}" destId="{2597F9FA-B306-47F5-8BA8-C01C84192B56}" srcOrd="1" destOrd="0" presId="urn:microsoft.com/office/officeart/2005/8/layout/hList1"/>
    <dgm:cxn modelId="{8A881EB1-1D0E-4717-8ED7-BBB3AA659A85}" type="presParOf" srcId="{BA3D8ED2-94EE-4A4C-B011-4451158E19E1}" destId="{8CE759BE-A28A-4AD6-BE67-800326F9C71E}" srcOrd="3" destOrd="0" presId="urn:microsoft.com/office/officeart/2005/8/layout/hList1"/>
    <dgm:cxn modelId="{C5ADAF94-D091-4C41-AE7A-A932CFD0CAAA}" type="presParOf" srcId="{BA3D8ED2-94EE-4A4C-B011-4451158E19E1}" destId="{D7B49C5F-8F5C-449A-85FF-705EA6642ACB}" srcOrd="4" destOrd="0" presId="urn:microsoft.com/office/officeart/2005/8/layout/hList1"/>
    <dgm:cxn modelId="{85F2F886-1437-494A-9C35-EBDDF7B0EFCE}" type="presParOf" srcId="{D7B49C5F-8F5C-449A-85FF-705EA6642ACB}" destId="{55D1C154-D2BF-4DE2-A1DE-0400BC5811AF}" srcOrd="0" destOrd="0" presId="urn:microsoft.com/office/officeart/2005/8/layout/hList1"/>
    <dgm:cxn modelId="{F126FF34-7385-4CE2-9047-5DCB57A4AD20}" type="presParOf" srcId="{D7B49C5F-8F5C-449A-85FF-705EA6642ACB}" destId="{D3334ACF-FC78-4DB3-9EEE-BAA5D77355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5EB3-A062-4E61-A120-E72232568294}">
      <dsp:nvSpPr>
        <dsp:cNvPr id="0" name=""/>
        <dsp:cNvSpPr/>
      </dsp:nvSpPr>
      <dsp:spPr>
        <a:xfrm>
          <a:off x="2567" y="135553"/>
          <a:ext cx="250358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End</a:t>
          </a:r>
        </a:p>
      </dsp:txBody>
      <dsp:txXfrm>
        <a:off x="2567" y="135553"/>
        <a:ext cx="2503586" cy="662400"/>
      </dsp:txXfrm>
    </dsp:sp>
    <dsp:sp modelId="{9E7B3838-A3D1-4D4F-B550-87DFE6041C65}">
      <dsp:nvSpPr>
        <dsp:cNvPr id="0" name=""/>
        <dsp:cNvSpPr/>
      </dsp:nvSpPr>
      <dsp:spPr>
        <a:xfrm>
          <a:off x="2567" y="797953"/>
          <a:ext cx="2503586" cy="16572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300" kern="1200" dirty="0"/>
            <a:t>End that is advocated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300" kern="1200" dirty="0"/>
            <a:t>Why?</a:t>
          </a:r>
        </a:p>
      </dsp:txBody>
      <dsp:txXfrm>
        <a:off x="2567" y="797953"/>
        <a:ext cx="2503586" cy="1657293"/>
      </dsp:txXfrm>
    </dsp:sp>
    <dsp:sp modelId="{9DCACEBE-3860-4DB5-B987-5F695CE7F54D}">
      <dsp:nvSpPr>
        <dsp:cNvPr id="0" name=""/>
        <dsp:cNvSpPr/>
      </dsp:nvSpPr>
      <dsp:spPr>
        <a:xfrm>
          <a:off x="2856656" y="135553"/>
          <a:ext cx="2503586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Means</a:t>
          </a:r>
        </a:p>
      </dsp:txBody>
      <dsp:txXfrm>
        <a:off x="2856656" y="135553"/>
        <a:ext cx="2503586" cy="662400"/>
      </dsp:txXfrm>
    </dsp:sp>
    <dsp:sp modelId="{2597F9FA-B306-47F5-8BA8-C01C84192B56}">
      <dsp:nvSpPr>
        <dsp:cNvPr id="0" name=""/>
        <dsp:cNvSpPr/>
      </dsp:nvSpPr>
      <dsp:spPr>
        <a:xfrm>
          <a:off x="2856656" y="797953"/>
          <a:ext cx="2503586" cy="16572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300" kern="1200" dirty="0"/>
            <a:t>Means to achieve that end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300" kern="1200" dirty="0"/>
            <a:t>How?</a:t>
          </a:r>
        </a:p>
      </dsp:txBody>
      <dsp:txXfrm>
        <a:off x="2856656" y="797953"/>
        <a:ext cx="2503586" cy="1657293"/>
      </dsp:txXfrm>
    </dsp:sp>
    <dsp:sp modelId="{55D1C154-D2BF-4DE2-A1DE-0400BC5811AF}">
      <dsp:nvSpPr>
        <dsp:cNvPr id="0" name=""/>
        <dsp:cNvSpPr/>
      </dsp:nvSpPr>
      <dsp:spPr>
        <a:xfrm>
          <a:off x="5710745" y="135553"/>
          <a:ext cx="2503586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Manner</a:t>
          </a:r>
        </a:p>
      </dsp:txBody>
      <dsp:txXfrm>
        <a:off x="5710745" y="135553"/>
        <a:ext cx="2503586" cy="662400"/>
      </dsp:txXfrm>
    </dsp:sp>
    <dsp:sp modelId="{D3334ACF-FC78-4DB3-9EEE-BAA5D7735524}">
      <dsp:nvSpPr>
        <dsp:cNvPr id="0" name=""/>
        <dsp:cNvSpPr/>
      </dsp:nvSpPr>
      <dsp:spPr>
        <a:xfrm>
          <a:off x="5710745" y="797953"/>
          <a:ext cx="2503586" cy="16572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300" kern="1200" dirty="0"/>
            <a:t>Manner in which the cause is promoted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300" kern="1200" dirty="0"/>
            <a:t>What?</a:t>
          </a:r>
        </a:p>
      </dsp:txBody>
      <dsp:txXfrm>
        <a:off x="5710745" y="797953"/>
        <a:ext cx="2503586" cy="1657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22094BAE-4BB5-469A-A41B-D6CDE580176E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264227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342428D0-2520-4026-8D2C-070B4AE6D8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643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9DF00BD5-4761-4FC3-92DB-11DDD1C09E88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6" rIns="91395" bIns="45696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395" tIns="45696" rIns="91395" bIns="456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264227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5F346522-C387-4F2F-BCF0-871E7F5E6A9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79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7099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695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250"/>
              </a:spcBef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938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4431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38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84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>
                <a:solidFill>
                  <a:prstClr val="black"/>
                </a:solidFill>
              </a:rPr>
              <a:pPr/>
              <a:t>20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9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DFDD-A6D9-45CB-BBF9-6BC9AC3504A7}" type="slidenum">
              <a:rPr lang="en-NZ" smtClean="0">
                <a:solidFill>
                  <a:prstClr val="black"/>
                </a:solidFill>
              </a:rPr>
              <a:pPr/>
              <a:t>21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125000"/>
            </a:pPr>
            <a:endParaRPr lang="en-NZ" sz="1200" dirty="0">
              <a:solidFill>
                <a:srgbClr val="000000"/>
              </a:solidFill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20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20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711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125000"/>
            </a:pPr>
            <a:endParaRPr lang="en-NZ" sz="1200" dirty="0">
              <a:solidFill>
                <a:srgbClr val="000000"/>
              </a:solidFill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20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buSzPct val="125000"/>
            </a:pPr>
            <a:endParaRPr lang="en-NZ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20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125000"/>
            </a:pPr>
            <a:endParaRPr lang="en-NZ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20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20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359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501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096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824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6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32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15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923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4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149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665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8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4309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421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928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2630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7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9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9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4494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775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7480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86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8059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84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9251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6262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9847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01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737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0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0019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06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22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671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9200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28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918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105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581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65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8108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4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7684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8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3542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1742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3100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18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2867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8833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07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695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540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949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94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EA3B9-C395-4D50-A4C9-EF703109D997}" type="datetimeFigureOut">
              <a:rPr lang="en-NZ" smtClean="0"/>
              <a:t>12/08/2019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115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635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42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9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6386BE-028B-4D92-9649-4DE5437D05A3}" type="datetimeFigureOut">
              <a:rPr lang="en-NZ" smtClean="0"/>
              <a:pPr/>
              <a:t>12/08/2019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849B251B-27F4-473C-B294-E9F00C42092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119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egicgrants.co.nz/free-resources/charities-act-community-consult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lawassociation.org.au/events-nzconf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93202331688990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e.buchanan@dia.govt.n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5552" y="0"/>
            <a:ext cx="6178448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62146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21460" y="504111"/>
            <a:ext cx="552254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Charities Services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01578" y="2436888"/>
            <a:ext cx="4989501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bg1"/>
                </a:solidFill>
              </a:rPr>
              <a:t>Charities litigation – pending advocacy appeals</a:t>
            </a:r>
          </a:p>
        </p:txBody>
      </p:sp>
      <p:pic>
        <p:nvPicPr>
          <p:cNvPr id="15" name="Picture 2" descr="T:\Logos\DIA Logo\DIA Logo - Revers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74" y="4307147"/>
            <a:ext cx="1977926" cy="5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:\Logos\All of Govt Logo\AOG Logo - Rever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79" y="4383746"/>
            <a:ext cx="2122973" cy="3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0" y="629429"/>
            <a:ext cx="3621460" cy="3928916"/>
            <a:chOff x="103001909" y="106950937"/>
            <a:chExt cx="2424356" cy="2710102"/>
          </a:xfrm>
        </p:grpSpPr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03001909" y="106950937"/>
              <a:ext cx="2424356" cy="312787"/>
            </a:xfrm>
            <a:prstGeom prst="rect">
              <a:avLst/>
            </a:prstGeom>
            <a:noFill/>
            <a:ln w="9525" algn="in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NZ" altLang="en-US" sz="4000" b="1" i="1" dirty="0">
                  <a:solidFill>
                    <a:srgbClr val="F79646">
                      <a:lumMod val="75000"/>
                    </a:srgbClr>
                  </a:solidFill>
                  <a:latin typeface="Freestyle Script" pitchFamily="66" charset="0"/>
                  <a:cs typeface="Arial" pitchFamily="34" charset="0"/>
                </a:rPr>
                <a:t>Our purpose is</a:t>
              </a:r>
              <a:endParaRPr lang="en-US" altLang="en-US" sz="48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AutoShape 19"/>
            <p:cNvCxnSpPr>
              <a:cxnSpLocks noChangeShapeType="1"/>
            </p:cNvCxnSpPr>
            <p:nvPr/>
          </p:nvCxnSpPr>
          <p:spPr bwMode="auto">
            <a:xfrm>
              <a:off x="103504925" y="107374058"/>
              <a:ext cx="1418324" cy="0"/>
            </a:xfrm>
            <a:prstGeom prst="straightConnector1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</p:cxn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03093396" y="107431602"/>
              <a:ext cx="2279510" cy="41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NZ" altLang="en-US" dirty="0">
                  <a:solidFill>
                    <a:srgbClr val="348087"/>
                  </a:solidFill>
                  <a:latin typeface="Elephant" pitchFamily="18" charset="0"/>
                  <a:cs typeface="Arial" pitchFamily="34" charset="0"/>
                </a:rPr>
                <a:t>PROMOTING</a:t>
              </a:r>
              <a:endParaRPr lang="en-US" altLang="en-US" sz="3200" dirty="0">
                <a:solidFill>
                  <a:srgbClr val="34808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103084787" y="107774029"/>
              <a:ext cx="2244424" cy="479560"/>
            </a:xfrm>
            <a:prstGeom prst="ribbon2">
              <a:avLst>
                <a:gd name="adj1" fmla="val 24324"/>
                <a:gd name="adj2" fmla="val 75000"/>
              </a:avLst>
            </a:prstGeom>
            <a:solidFill>
              <a:srgbClr val="348087"/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NZ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103317454" y="107777665"/>
              <a:ext cx="1807422" cy="32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NZ" altLang="en-US" sz="3200" dirty="0">
                  <a:solidFill>
                    <a:srgbClr val="F79646">
                      <a:lumMod val="75000"/>
                    </a:srgbClr>
                  </a:solidFill>
                  <a:latin typeface="Impact" pitchFamily="34" charset="0"/>
                  <a:cs typeface="Arial" pitchFamily="34" charset="0"/>
                </a:rPr>
                <a:t>PUBLIC TRUST </a:t>
              </a:r>
              <a:endParaRPr lang="en-US" altLang="en-US" sz="36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03310376" y="108103981"/>
              <a:ext cx="1807422" cy="286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NZ" altLang="en-US" sz="3200" i="1" dirty="0">
                  <a:solidFill>
                    <a:srgbClr val="348087"/>
                  </a:solidFill>
                  <a:latin typeface="Calibri" pitchFamily="34" charset="0"/>
                  <a:cs typeface="Arial" pitchFamily="34" charset="0"/>
                </a:rPr>
                <a:t>and</a:t>
              </a:r>
              <a:endParaRPr lang="en-US" altLang="en-US" sz="1800" dirty="0">
                <a:solidFill>
                  <a:srgbClr val="34808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103082021" y="108425099"/>
              <a:ext cx="2264133" cy="37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NZ" altLang="en-US" sz="3600" b="1" dirty="0">
                  <a:ln w="12700">
                    <a:solidFill>
                      <a:prstClr val="white"/>
                    </a:solidFill>
                    <a:prstDash val="solid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 pitchFamily="34" charset="0"/>
                  <a:cs typeface="Arial" pitchFamily="34" charset="0"/>
                </a:rPr>
                <a:t>CONFIDENCE</a:t>
              </a:r>
              <a:endParaRPr lang="en-US" altLang="en-US" sz="32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103310376" y="108890053"/>
              <a:ext cx="1807422" cy="26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NZ" altLang="en-US" sz="2800" dirty="0">
                  <a:solidFill>
                    <a:srgbClr val="348087"/>
                  </a:solidFill>
                  <a:latin typeface="Gill Sans MT" pitchFamily="34" charset="0"/>
                  <a:cs typeface="Arial" pitchFamily="34" charset="0"/>
                </a:rPr>
                <a:t>IN</a:t>
              </a:r>
              <a:r>
                <a:rPr lang="en-NZ" altLang="en-US" sz="2800" dirty="0">
                  <a:solidFill>
                    <a:srgbClr val="52879E"/>
                  </a:solidFill>
                  <a:latin typeface="Gill Sans MT" pitchFamily="34" charset="0"/>
                  <a:cs typeface="Arial" pitchFamily="34" charset="0"/>
                </a:rPr>
                <a:t> </a:t>
              </a:r>
              <a:r>
                <a:rPr lang="en-NZ" altLang="en-US" sz="2800" dirty="0">
                  <a:solidFill>
                    <a:srgbClr val="348087"/>
                  </a:solidFill>
                  <a:latin typeface="Gill Sans MT" pitchFamily="34" charset="0"/>
                  <a:cs typeface="Arial" pitchFamily="34" charset="0"/>
                </a:rPr>
                <a:t>CHARITIES</a:t>
              </a:r>
              <a:endParaRPr lang="en-US" altLang="en-US" sz="3200" dirty="0">
                <a:solidFill>
                  <a:srgbClr val="348087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AutoShape 26"/>
            <p:cNvCxnSpPr>
              <a:cxnSpLocks noChangeShapeType="1"/>
            </p:cNvCxnSpPr>
            <p:nvPr/>
          </p:nvCxnSpPr>
          <p:spPr bwMode="auto">
            <a:xfrm>
              <a:off x="103504925" y="109286310"/>
              <a:ext cx="1418324" cy="0"/>
            </a:xfrm>
            <a:prstGeom prst="straightConnector1">
              <a:avLst/>
            </a:prstGeom>
            <a:noFill/>
            <a:ln w="19050" cap="rnd" algn="ctr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7"/>
            <p:cNvCxnSpPr>
              <a:cxnSpLocks noChangeShapeType="1"/>
            </p:cNvCxnSpPr>
            <p:nvPr/>
          </p:nvCxnSpPr>
          <p:spPr bwMode="auto">
            <a:xfrm>
              <a:off x="103504925" y="108890053"/>
              <a:ext cx="1418324" cy="0"/>
            </a:xfrm>
            <a:prstGeom prst="straightConnector1">
              <a:avLst/>
            </a:prstGeom>
            <a:noFill/>
            <a:ln w="19050" cap="rnd" algn="ctr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</p:cxnSp>
        <p:pic>
          <p:nvPicPr>
            <p:cNvPr id="37" name="Picture 28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4440" y="109287936"/>
              <a:ext cx="559295" cy="373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63774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63913D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83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028700"/>
            <a:ext cx="6046998" cy="1445419"/>
          </a:xfrm>
        </p:spPr>
        <p:txBody>
          <a:bodyPr/>
          <a:lstStyle/>
          <a:p>
            <a:r>
              <a:rPr lang="en-NZ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Zealand update</a:t>
            </a:r>
            <a:r>
              <a:rPr lang="en-NZ" altLang="zh-CN" sz="2400" b="1" dirty="0">
                <a:solidFill>
                  <a:srgbClr val="C00000"/>
                </a:solidFill>
              </a:rPr>
              <a:t>                                        	</a:t>
            </a:r>
            <a:endParaRPr lang="en-NZ" sz="15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054" y="3651870"/>
            <a:ext cx="2752632" cy="1314450"/>
          </a:xfrm>
        </p:spPr>
        <p:txBody>
          <a:bodyPr>
            <a:normAutofit/>
          </a:bodyPr>
          <a:lstStyle/>
          <a:p>
            <a:r>
              <a:rPr lang="en-NZ" sz="13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Steven Moe</a:t>
            </a:r>
          </a:p>
          <a:p>
            <a:r>
              <a:rPr lang="en-NZ" sz="13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Partner</a:t>
            </a:r>
          </a:p>
          <a:p>
            <a:r>
              <a:rPr lang="en-NZ" sz="13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DDI: +64 3 928 1494</a:t>
            </a:r>
          </a:p>
          <a:p>
            <a:r>
              <a:rPr lang="en-NZ" sz="13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M: +64 21 761 292</a:t>
            </a:r>
          </a:p>
          <a:p>
            <a:r>
              <a:rPr lang="en-NZ" sz="13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E: stevenmoe@parryfield.com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4" y="465516"/>
            <a:ext cx="1683065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4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47" y="995741"/>
            <a:ext cx="6172200" cy="3657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Impact Report</a:t>
            </a:r>
            <a:endParaRPr lang="en-NZ" dirty="0"/>
          </a:p>
          <a:p>
            <a:endParaRPr lang="en-US" dirty="0"/>
          </a:p>
          <a:p>
            <a:r>
              <a:rPr lang="en-US" dirty="0"/>
              <a:t>Foreign charities in NZ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94" y="592312"/>
            <a:ext cx="1682353" cy="7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350813"/>
            <a:ext cx="3477107" cy="342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2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951570"/>
            <a:ext cx="3402378" cy="3402378"/>
          </a:xfrm>
        </p:spPr>
      </p:pic>
      <p:sp>
        <p:nvSpPr>
          <p:cNvPr id="5" name="TextBox 4"/>
          <p:cNvSpPr txBox="1"/>
          <p:nvPr/>
        </p:nvSpPr>
        <p:spPr>
          <a:xfrm>
            <a:off x="3221850" y="4407954"/>
            <a:ext cx="2592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292934"/>
                </a:solidFill>
              </a:rPr>
              <a:t>www.theseeds.nz</a:t>
            </a:r>
            <a:endParaRPr lang="en-NZ" sz="15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8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2841780"/>
            <a:ext cx="6048672" cy="11541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808DA0">
                    <a:lumMod val="60000"/>
                    <a:lumOff val="40000"/>
                  </a:srgbClr>
                </a:solidFill>
                <a:effectLst>
                  <a:glow rad="228600">
                    <a:srgbClr val="292934">
                      <a:lumMod val="50000"/>
                      <a:lumOff val="50000"/>
                      <a:alpha val="40000"/>
                    </a:srgbClr>
                  </a:glow>
                  <a:outerShdw blurRad="38100" dist="20320" dir="1800000" sx="11000" sy="11000" algn="tl" rotWithShape="0">
                    <a:srgbClr val="000000">
                      <a:alpha val="19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3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808DA0">
                    <a:lumMod val="60000"/>
                    <a:lumOff val="40000"/>
                  </a:srgbClr>
                </a:solidFill>
                <a:effectLst>
                  <a:glow rad="228600">
                    <a:srgbClr val="292934">
                      <a:lumMod val="50000"/>
                      <a:lumOff val="50000"/>
                      <a:alpha val="40000"/>
                    </a:srgbClr>
                  </a:glow>
                  <a:outerShdw blurRad="38100" dist="20320" dir="1800000" sx="11000" sy="11000" algn="tl" rotWithShape="0">
                    <a:srgbClr val="000000">
                      <a:alpha val="19000"/>
                    </a:srgbClr>
                  </a:outerShdw>
                </a:effectLst>
              </a:rPr>
              <a:t>stevenmoe@parryfield.com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55" y="4191930"/>
            <a:ext cx="180328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411510"/>
            <a:ext cx="6183306" cy="21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0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253" y="1724186"/>
            <a:ext cx="7365504" cy="1102519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 on the review of the Charities Act 2005</a:t>
            </a: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003798"/>
            <a:ext cx="4938582" cy="918102"/>
          </a:xfrm>
        </p:spPr>
        <p:txBody>
          <a:bodyPr>
            <a:normAutofit/>
          </a:bodyPr>
          <a:lstStyle/>
          <a:p>
            <a:r>
              <a:rPr lang="en-NZ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August 2019</a:t>
            </a:r>
            <a:endParaRPr lang="en-N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4" name="Picture 3" descr="LOGO FINAL.jpg"/>
          <p:cNvPicPr/>
          <p:nvPr/>
        </p:nvPicPr>
        <p:blipFill>
          <a:blip r:embed="rId3" cstate="print"/>
          <a:srcRect l="7432" t="20542" r="14865" b="25000"/>
          <a:stretch>
            <a:fillRect/>
          </a:stretch>
        </p:blipFill>
        <p:spPr>
          <a:xfrm>
            <a:off x="6705821" y="119545"/>
            <a:ext cx="2435543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58" y="23674"/>
            <a:ext cx="6172200" cy="85725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588579"/>
            <a:ext cx="6535554" cy="4393343"/>
          </a:xfrm>
        </p:spPr>
        <p:txBody>
          <a:bodyPr>
            <a:normAutofit/>
          </a:bodyPr>
          <a:lstStyle/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 defTabSz="467916">
              <a:buNone/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2654" indent="-272654"/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0242" y="926886"/>
            <a:ext cx="8460432" cy="4216614"/>
          </a:xfrm>
          <a:prstGeom prst="rect">
            <a:avLst/>
          </a:prstGeom>
        </p:spPr>
        <p:txBody>
          <a:bodyPr vert="horz" lIns="68580" tIns="34290" rIns="68580" bIns="3429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spcBef>
                <a:spcPts val="1200"/>
              </a:spcBef>
            </a:pP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 </a:t>
            </a: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terms of reference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February – March 2018, </a:t>
            </a:r>
            <a:r>
              <a:rPr lang="en-US" sz="5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finalised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May 2018</a:t>
            </a:r>
          </a:p>
          <a:p>
            <a:pPr>
              <a:spcBef>
                <a:spcPts val="1200"/>
              </a:spcBef>
            </a:pP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</a:t>
            </a:r>
            <a:r>
              <a:rPr lang="en-US" sz="5600" b="1" kern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</a:t>
            </a: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August 2018 </a:t>
            </a:r>
          </a:p>
          <a:p>
            <a:pPr lvl="1">
              <a:spcBef>
                <a:spcPts val="1200"/>
              </a:spcBef>
            </a:pP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members, 3 elected by the Sector User Group </a:t>
            </a:r>
          </a:p>
          <a:p>
            <a:pPr>
              <a:lnSpc>
                <a:spcPct val="134000"/>
              </a:lnSpc>
              <a:spcBef>
                <a:spcPts val="1200"/>
              </a:spcBef>
            </a:pP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Internal Affairs’ </a:t>
            </a: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document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issued – February 2019</a:t>
            </a:r>
          </a:p>
          <a:p>
            <a:pPr>
              <a:spcBef>
                <a:spcPts val="1200"/>
              </a:spcBef>
            </a:pP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research project: </a:t>
            </a:r>
            <a:r>
              <a:rPr lang="en-NZ" sz="6200" dirty="0">
                <a:hlinkClick r:id="rId3"/>
              </a:rPr>
              <a:t>https://www.strategicgrants.co.nz/free-resources/charities-act-community-consultation</a:t>
            </a:r>
            <a:endParaRPr lang="en-US" sz="5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engagement meetings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March – April 2019</a:t>
            </a:r>
          </a:p>
          <a:p>
            <a:pPr>
              <a:spcBef>
                <a:spcPts val="1200"/>
              </a:spcBef>
            </a:pP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Submissions </a:t>
            </a:r>
            <a:r>
              <a:rPr lang="en-US" sz="5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closed 31 May 2019 – more than 350 submissions</a:t>
            </a:r>
          </a:p>
          <a:p>
            <a:pPr>
              <a:spcBef>
                <a:spcPts val="2250"/>
              </a:spcBef>
            </a:pPr>
            <a:endParaRPr lang="en-NZ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9898" y="4725943"/>
            <a:ext cx="2741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SUE BARKER </a:t>
            </a:r>
            <a:r>
              <a:rPr lang="en-NZ" sz="1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CHARITIES LAW</a:t>
            </a:r>
            <a:endParaRPr lang="en-NZ" sz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7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A3F5A9-56A0-4BDE-B3AE-DFD9D786B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97" y="1038130"/>
            <a:ext cx="664577" cy="711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8BD91-97B6-42E6-BC89-09AB88DC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247" y="3735384"/>
            <a:ext cx="1081876" cy="615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53EAEB-7472-4FB5-AE04-B19316C71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354" y="1976896"/>
            <a:ext cx="1380116" cy="648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2C04D-3B6E-4A58-AB11-6E1EEE3A33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40" y="1924130"/>
            <a:ext cx="1002563" cy="61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F9F14-BA06-4663-83EF-DAAABA656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50" y="2853353"/>
            <a:ext cx="1089422" cy="582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B6470-C753-4898-8C0C-4F33A71B3D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752" y="1159374"/>
            <a:ext cx="1034903" cy="509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07B70-8228-4D9F-8027-86F9FF5F32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800" y="2861702"/>
            <a:ext cx="1046922" cy="582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5EF70-E059-4CED-AFEB-0741AE0FF3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88" y="2632065"/>
            <a:ext cx="1371926" cy="740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8F885-2FD2-41E7-B0C2-EBEE11F464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752" y="3642374"/>
            <a:ext cx="1380115" cy="666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87046-2721-4E56-9BFF-01123A5416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34" y="1132167"/>
            <a:ext cx="973661" cy="493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78B132-3A5C-42C5-8DD7-12C5D87AB0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904" y="1929114"/>
            <a:ext cx="1149724" cy="619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0626E6-AD39-45C9-9A0A-773EC4B9BF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73" y="2632063"/>
            <a:ext cx="1117043" cy="857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85F234-3BC7-43F0-8BDF-D5754D5DA2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875" y="1165280"/>
            <a:ext cx="962138" cy="497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5A97AD-C528-4A54-A4AF-FC0BD3FD3C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988" y="1893341"/>
            <a:ext cx="1077446" cy="561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09F271-E079-4E2C-996B-6AE1739AAD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5616" y="3646906"/>
            <a:ext cx="1125870" cy="7409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D9FD1B-066F-43F9-9263-733A2C54A5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72181" y="3788795"/>
            <a:ext cx="1773436" cy="457142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7700" y="129825"/>
            <a:ext cx="6172200" cy="85725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Sincere thanks to: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8C31D74-3D96-4E75-ABB1-47EC51DA09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28910" y="4767264"/>
            <a:ext cx="2133600" cy="273844"/>
          </a:xfrm>
        </p:spPr>
        <p:txBody>
          <a:bodyPr/>
          <a:lstStyle/>
          <a:p>
            <a:fld id="{407C96DC-1011-4BFA-8EBA-358C0814343C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49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54"/>
            <a:ext cx="8229600" cy="85725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 defTabSz="467916">
              <a:buNone/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2654" indent="-272654"/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BD14-78F4-40EA-ADC5-826BF98D52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</p:spPr>
        <p:txBody>
          <a:bodyPr/>
          <a:lstStyle/>
          <a:p>
            <a:fld id="{407C96DC-1011-4BFA-8EBA-358C0814343C}" type="slidenum">
              <a:rPr lang="en-NZ" smtClean="0"/>
              <a:t>17</a:t>
            </a:fld>
            <a:endParaRPr lang="en-NZ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1784" y="1034015"/>
            <a:ext cx="8460432" cy="367090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Labour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Party policy – first principles review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Terms of reference too narrow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Timeframe too short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message:</a:t>
            </a:r>
          </a:p>
          <a:p>
            <a:pPr lvl="1">
              <a:spcBef>
                <a:spcPts val="1350"/>
              </a:spcBef>
            </a:pP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risk making the situation worse</a:t>
            </a:r>
          </a:p>
          <a:p>
            <a:pPr lvl="1">
              <a:spcBef>
                <a:spcPts val="1350"/>
              </a:spcBef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issues in this area of law are complex, and their impact far-reaching</a:t>
            </a:r>
          </a:p>
          <a:p>
            <a:pPr lvl="1">
              <a:spcBef>
                <a:spcPts val="1350"/>
              </a:spcBef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an independent </a:t>
            </a: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 Commission review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 occurred with incorporated societies and trusts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Minister July 2019</a:t>
            </a:r>
            <a:endParaRPr lang="en-N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035" y="4704923"/>
            <a:ext cx="2741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SUE BARKER </a:t>
            </a:r>
            <a:r>
              <a:rPr lang="en-NZ" sz="1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CHARITIES LAW</a:t>
            </a:r>
            <a:endParaRPr lang="en-NZ" sz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94"/>
            <a:ext cx="8229600" cy="85725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reviews: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 defTabSz="467916">
              <a:buNone/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2654" indent="-272654"/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BD14-78F4-40EA-ADC5-826BF98D52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</p:spPr>
        <p:txBody>
          <a:bodyPr/>
          <a:lstStyle/>
          <a:p>
            <a:fld id="{407C96DC-1011-4BFA-8EBA-358C0814343C}" type="slidenum">
              <a:rPr lang="en-NZ" smtClean="0"/>
              <a:t>18</a:t>
            </a:fld>
            <a:endParaRPr lang="en-NZ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8614" y="979544"/>
            <a:ext cx="6880365" cy="40023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of the Welfare Advisory Group </a:t>
            </a:r>
            <a:r>
              <a:rPr lang="en-US" sz="2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Kia </a:t>
            </a:r>
            <a:r>
              <a:rPr lang="en-US" sz="21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Piki</a:t>
            </a:r>
            <a:r>
              <a:rPr lang="en-US" sz="2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Ake </a:t>
            </a:r>
          </a:p>
          <a:p>
            <a:pPr>
              <a:spcBef>
                <a:spcPts val="1350"/>
              </a:spcBef>
            </a:pPr>
            <a:r>
              <a:rPr lang="en-US" sz="2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Waka </a:t>
            </a:r>
            <a:r>
              <a:rPr lang="en-US" sz="21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Roimata</a:t>
            </a:r>
            <a:r>
              <a:rPr lang="en-US" sz="2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Working Group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Taxation (Annual Rates for 2018-19, </a:t>
            </a:r>
            <a:r>
              <a:rPr lang="en-US" sz="2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Modernising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Tax Administration, and Remedial Matters) Act 2019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Trusts Bill 290-2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 Report</a:t>
            </a:r>
          </a:p>
          <a:p>
            <a:pPr>
              <a:spcBef>
                <a:spcPts val="1350"/>
              </a:spcBef>
            </a:pP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350"/>
              </a:spcBef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350"/>
              </a:spcBef>
            </a:pPr>
            <a:endParaRPr lang="en-N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035" y="4704923"/>
            <a:ext cx="2741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SUE BARKER </a:t>
            </a:r>
            <a:r>
              <a:rPr lang="en-NZ" sz="1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CHARITIES LAW</a:t>
            </a:r>
            <a:endParaRPr lang="en-NZ" sz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5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94"/>
            <a:ext cx="8229600" cy="85725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reviews: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67916"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 defTabSz="467916">
              <a:buNone/>
              <a:tabLst>
                <a:tab pos="272654" algn="l"/>
              </a:tabLst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2654" indent="-272654"/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0">
              <a:buNone/>
            </a:pPr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BD14-78F4-40EA-ADC5-826BF98D52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</p:spPr>
        <p:txBody>
          <a:bodyPr/>
          <a:lstStyle/>
          <a:p>
            <a:fld id="{407C96DC-1011-4BFA-8EBA-358C0814343C}" type="slidenum">
              <a:rPr lang="en-NZ" smtClean="0"/>
              <a:t>19</a:t>
            </a:fld>
            <a:endParaRPr lang="en-NZ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23718" y="1149626"/>
            <a:ext cx="6880365" cy="33852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 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Scotland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Ireland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Singapore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Zambia</a:t>
            </a:r>
          </a:p>
          <a:p>
            <a:pPr>
              <a:spcBef>
                <a:spcPts val="1350"/>
              </a:spcBef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Khyber Pakhtunkhwa</a:t>
            </a:r>
          </a:p>
          <a:p>
            <a:pPr>
              <a:spcBef>
                <a:spcPts val="1350"/>
              </a:spcBef>
            </a:pP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350"/>
              </a:spcBef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350"/>
              </a:spcBef>
            </a:pPr>
            <a:endParaRPr lang="en-N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035" y="4704923"/>
            <a:ext cx="2741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SUE BARKER </a:t>
            </a:r>
            <a:r>
              <a:rPr lang="en-NZ" sz="1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CHARITIES LAW</a:t>
            </a:r>
            <a:endParaRPr lang="en-NZ" sz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Te Rātā Atawhai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Te </a:t>
            </a:r>
            <a:r>
              <a:rPr lang="en-NZ" sz="2400" dirty="0" err="1">
                <a:solidFill>
                  <a:srgbClr val="000000"/>
                </a:solidFill>
              </a:rPr>
              <a:t>Rāta</a:t>
            </a:r>
            <a:r>
              <a:rPr lang="en-NZ" sz="2400" dirty="0">
                <a:solidFill>
                  <a:srgbClr val="000000"/>
                </a:solidFill>
              </a:rPr>
              <a:t> Atawhai, the independent Charities Registration Board, is responsible for registering and deregistering charities.</a:t>
            </a:r>
          </a:p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The majority of decisions are made by Charities Services under delegation. </a:t>
            </a:r>
          </a:p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All complex or novel applications are considered by the Board. </a:t>
            </a: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NZ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NZ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T:\Logos\DIA Logo\DIA Logo - Black (Word Templates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80438"/>
            <a:ext cx="1845146" cy="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69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51" y="157682"/>
            <a:ext cx="6315381" cy="85725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word: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4" y="1184023"/>
            <a:ext cx="8586954" cy="3217236"/>
          </a:xfrm>
        </p:spPr>
        <p:txBody>
          <a:bodyPr>
            <a:normAutofit/>
          </a:bodyPr>
          <a:lstStyle/>
          <a:p>
            <a:pPr marL="600075">
              <a:spcBef>
                <a:spcPts val="1200"/>
              </a:spcBef>
            </a:pPr>
            <a:r>
              <a:rPr lang="en-NZ" sz="2100" b="1" dirty="0">
                <a:latin typeface="Verdana" panose="020B0604030504040204" pitchFamily="34" charset="0"/>
                <a:ea typeface="Verdana" panose="020B0604030504040204" pitchFamily="34" charset="0"/>
              </a:rPr>
              <a:t>Charity Law Association of Australia and New Zealand:</a:t>
            </a:r>
          </a:p>
          <a:p>
            <a:pPr marL="1000125" lvl="1">
              <a:spcBef>
                <a:spcPts val="1200"/>
              </a:spcBef>
            </a:pPr>
            <a:r>
              <a:rPr lang="en-NZ" sz="1700" dirty="0">
                <a:latin typeface="Verdana" panose="020B0604030504040204" pitchFamily="34" charset="0"/>
                <a:ea typeface="Verdana" panose="020B0604030504040204" pitchFamily="34" charset="0"/>
              </a:rPr>
              <a:t>New Zealand conference </a:t>
            </a:r>
            <a:r>
              <a:rPr lang="en-NZ" sz="1700" b="1" dirty="0">
                <a:latin typeface="Verdana" panose="020B0604030504040204" pitchFamily="34" charset="0"/>
                <a:ea typeface="Verdana" panose="020B0604030504040204" pitchFamily="34" charset="0"/>
              </a:rPr>
              <a:t>30 April – 1 May 2020 </a:t>
            </a:r>
          </a:p>
          <a:p>
            <a:pPr marL="1400175" lvl="2">
              <a:spcBef>
                <a:spcPts val="1200"/>
              </a:spcBef>
            </a:pPr>
            <a:r>
              <a:rPr lang="en-NZ" sz="1700" dirty="0">
                <a:latin typeface="Verdana" panose="020B0604030504040204" pitchFamily="34" charset="0"/>
                <a:ea typeface="Verdana" panose="020B0604030504040204" pitchFamily="34" charset="0"/>
              </a:rPr>
              <a:t>Expressions of interest: </a:t>
            </a:r>
            <a:r>
              <a:rPr lang="en-NZ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http://www.charitylawassociation.org.au/events-nzconf2020</a:t>
            </a:r>
            <a:r>
              <a:rPr lang="en-NZ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00075">
              <a:spcBef>
                <a:spcPts val="1200"/>
              </a:spcBef>
            </a:pPr>
            <a:r>
              <a:rPr lang="en-NZ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en-N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page: Charities Act Review 2019: </a:t>
            </a:r>
            <a:r>
              <a:rPr lang="en-N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https://www.facebook.com/groups/1932023316889903/</a:t>
            </a:r>
            <a:r>
              <a:rPr lang="en-N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00075">
              <a:spcBef>
                <a:spcPts val="1200"/>
              </a:spcBef>
            </a:pPr>
            <a:r>
              <a:rPr lang="en-NZ" sz="2100" b="1" dirty="0">
                <a:latin typeface="Verdana" panose="020B0604030504040204" pitchFamily="34" charset="0"/>
                <a:ea typeface="Verdana" panose="020B0604030504040204" pitchFamily="34" charset="0"/>
              </a:rPr>
              <a:t>LinkedIn group: NZ Charity Law</a:t>
            </a:r>
          </a:p>
          <a:p>
            <a:pPr marL="600075">
              <a:spcBef>
                <a:spcPts val="2250"/>
              </a:spcBef>
            </a:pPr>
            <a:endParaRPr lang="en-NZ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>
              <a:spcBef>
                <a:spcPts val="2250"/>
              </a:spcBef>
            </a:pPr>
            <a:endParaRPr lang="en-N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A5204-869B-40BC-8BC1-366CE103E3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50971" y="4829343"/>
            <a:ext cx="1600200" cy="273844"/>
          </a:xfrm>
        </p:spPr>
        <p:txBody>
          <a:bodyPr/>
          <a:lstStyle/>
          <a:p>
            <a:fld id="{407C96DC-1011-4BFA-8EBA-358C0814343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593" y="1228728"/>
            <a:ext cx="61722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sz="33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NZ" sz="4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pic>
        <p:nvPicPr>
          <p:cNvPr id="6" name="Picture 5" descr="LOGO FINAL.jpg"/>
          <p:cNvPicPr/>
          <p:nvPr/>
        </p:nvPicPr>
        <p:blipFill>
          <a:blip r:embed="rId3" cstate="print"/>
          <a:srcRect l="7432" t="20542" r="14865" b="25000"/>
          <a:stretch>
            <a:fillRect/>
          </a:stretch>
        </p:blipFill>
        <p:spPr>
          <a:xfrm>
            <a:off x="6708457" y="51720"/>
            <a:ext cx="2435543" cy="12072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9C0F6-7244-484E-9349-85A51FED0D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104892" y="4767264"/>
            <a:ext cx="2895600" cy="273844"/>
          </a:xfrm>
        </p:spPr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EBB2E-837D-4FD9-82DE-5E55D3E086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28910" y="4767264"/>
            <a:ext cx="2133600" cy="273844"/>
          </a:xfrm>
        </p:spPr>
        <p:txBody>
          <a:bodyPr/>
          <a:lstStyle/>
          <a:p>
            <a:fld id="{407C96DC-1011-4BFA-8EBA-358C0814343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80975"/>
            <a:ext cx="8445499" cy="857250"/>
          </a:xfrm>
        </p:spPr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Advocacy for a 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09651"/>
            <a:ext cx="8432799" cy="42544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125000"/>
              <a:buNone/>
            </a:pPr>
            <a:r>
              <a:rPr lang="en-NZ" sz="2000" b="1" i="1" dirty="0">
                <a:solidFill>
                  <a:srgbClr val="000000"/>
                </a:solidFill>
              </a:rPr>
              <a:t>Re Greenpeace of New Zealand Incorporated </a:t>
            </a:r>
            <a:r>
              <a:rPr lang="en-NZ" sz="2000" b="1" dirty="0">
                <a:solidFill>
                  <a:srgbClr val="000000"/>
                </a:solidFill>
              </a:rPr>
              <a:t>[2014] NZSC 2015</a:t>
            </a:r>
            <a:endParaRPr lang="en-NZ" sz="2000" b="1" i="1" dirty="0">
              <a:solidFill>
                <a:srgbClr val="000000"/>
              </a:solidFill>
            </a:endParaRPr>
          </a:p>
        </p:txBody>
      </p:sp>
      <p:pic>
        <p:nvPicPr>
          <p:cNvPr id="6" name="Picture 3" descr="T:\Logos\DIA Logo\DIA Logo - Black (Word Templates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46" y="4480438"/>
            <a:ext cx="1845146" cy="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0116456"/>
              </p:ext>
            </p:extLst>
          </p:nvPr>
        </p:nvGraphicFramePr>
        <p:xfrm>
          <a:off x="469900" y="1638300"/>
          <a:ext cx="82169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113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EB765A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19092"/>
            <a:ext cx="7776864" cy="2905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11187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500" dirty="0">
                <a:latin typeface="Rockwell Extra Bold" pitchFamily="18" charset="0"/>
              </a:rPr>
              <a:t>“advancement of causes will often, perhaps most often, be non-charitable”</a:t>
            </a:r>
          </a:p>
        </p:txBody>
      </p:sp>
    </p:spTree>
    <p:extLst>
      <p:ext uri="{BB962C8B-B14F-4D97-AF65-F5344CB8AC3E}">
        <p14:creationId xmlns:p14="http://schemas.microsoft.com/office/powerpoint/2010/main" val="402731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Greenpeace – current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Board declined Greenpeace’s application</a:t>
            </a:r>
          </a:p>
          <a:p>
            <a:r>
              <a:rPr lang="en-NZ" sz="2400" dirty="0"/>
              <a:t>Purpose to promote Greenpeace’s particular views about environmental issues does not advance charitable public benefit</a:t>
            </a:r>
          </a:p>
          <a:p>
            <a:r>
              <a:rPr lang="en-NZ" sz="2400" dirty="0"/>
              <a:t>Illegal purpose inferred from illegal activities of Greenpeace and its members disqualifies it from being a charity</a:t>
            </a:r>
          </a:p>
          <a:p>
            <a:r>
              <a:rPr lang="en-NZ" sz="2400" dirty="0"/>
              <a:t>Appeal and Judicial Review currently with High Court </a:t>
            </a:r>
          </a:p>
          <a:p>
            <a:pPr>
              <a:spcAft>
                <a:spcPts val="600"/>
              </a:spcAft>
              <a:buSzPct val="125000"/>
            </a:pPr>
            <a:endParaRPr lang="en-NZ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NZ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T:\Logos\DIA Logo\DIA Logo - Black (Word Templates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80438"/>
            <a:ext cx="1845146" cy="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Family First – current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Board deregistered Family First </a:t>
            </a:r>
          </a:p>
          <a:p>
            <a:r>
              <a:rPr lang="en-NZ" sz="2400" dirty="0"/>
              <a:t>Purposes to promote its own views about marriage and traditional family  do not advance charitable public benefit</a:t>
            </a:r>
          </a:p>
          <a:p>
            <a:r>
              <a:rPr lang="en-NZ" sz="2400" dirty="0"/>
              <a:t>Does not have an educational purpose</a:t>
            </a:r>
          </a:p>
          <a:p>
            <a:r>
              <a:rPr lang="en-NZ" sz="2400" dirty="0"/>
              <a:t>High Court dismissed appeal</a:t>
            </a:r>
          </a:p>
          <a:p>
            <a:r>
              <a:rPr lang="en-NZ" sz="2400" dirty="0"/>
              <a:t>Appeal currently with Court of Appeal</a:t>
            </a: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NZ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NZ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T:\Logos\DIA Logo\DIA Logo - Black (Word Templates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80438"/>
            <a:ext cx="1845146" cy="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0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Better Public Media Trust – current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Board declined Better Public Media Trust</a:t>
            </a:r>
          </a:p>
          <a:p>
            <a:r>
              <a:rPr lang="en-NZ" sz="2400" dirty="0"/>
              <a:t>Purpose to promote views on public service media does not advance a charitable public benefit</a:t>
            </a:r>
          </a:p>
          <a:p>
            <a:pPr lvl="1"/>
            <a:r>
              <a:rPr lang="en-NZ" sz="2000" dirty="0"/>
              <a:t>Advocating for increased funding for public service media</a:t>
            </a:r>
          </a:p>
          <a:p>
            <a:pPr lvl="1"/>
            <a:r>
              <a:rPr lang="en-NZ" sz="2000" dirty="0"/>
              <a:t>Promoting views on the importance of public service media</a:t>
            </a:r>
          </a:p>
          <a:p>
            <a:r>
              <a:rPr lang="en-NZ" sz="2400" dirty="0"/>
              <a:t>Appeal currently with High Court</a:t>
            </a: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NZ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NZ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T:\Logos\DIA Logo\DIA Logo - Black (Word Templates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80438"/>
            <a:ext cx="1845146" cy="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Modernising the Charities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0" y="1200151"/>
            <a:ext cx="6464301" cy="339407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Greater clarify would benefit charities, the regulator and the public</a:t>
            </a:r>
          </a:p>
          <a:p>
            <a:pPr>
              <a:spcAft>
                <a:spcPts val="600"/>
              </a:spcAft>
              <a:buSzPct val="125000"/>
            </a:pPr>
            <a:endParaRPr lang="en-NZ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r>
              <a:rPr lang="en-NZ" sz="2400" dirty="0">
                <a:solidFill>
                  <a:srgbClr val="000000"/>
                </a:solidFill>
              </a:rPr>
              <a:t>Discussion document asks questions about advocacy</a:t>
            </a:r>
          </a:p>
          <a:p>
            <a:pPr lvl="1">
              <a:spcAft>
                <a:spcPts val="600"/>
              </a:spcAft>
              <a:buSzPct val="125000"/>
            </a:pPr>
            <a:r>
              <a:rPr lang="en-NZ" sz="2000" dirty="0">
                <a:solidFill>
                  <a:srgbClr val="000000"/>
                </a:solidFill>
              </a:rPr>
              <a:t>Would people like to see greater freedom for charities to advocate for policy or law change?  What are the benefits and risks?</a:t>
            </a:r>
          </a:p>
          <a:p>
            <a:pPr lvl="1">
              <a:spcAft>
                <a:spcPts val="600"/>
              </a:spcAft>
              <a:buSzPct val="125000"/>
            </a:pPr>
            <a:r>
              <a:rPr lang="en-NZ" sz="2000" dirty="0">
                <a:solidFill>
                  <a:srgbClr val="000000"/>
                </a:solidFill>
              </a:rPr>
              <a:t>Should there be limits on advocacy by charities?  If so, what?</a:t>
            </a:r>
          </a:p>
        </p:txBody>
      </p:sp>
      <p:pic>
        <p:nvPicPr>
          <p:cNvPr id="1026" name="Picture 2" descr="\\wlgprdfile02.dia.govt.nz\shared$\diatemplates\Templates\Images\New Zeala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330592"/>
            <a:ext cx="1879600" cy="317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T:\Logos\DIA Logo\DIA Logo - Black (Word Templates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29637"/>
            <a:ext cx="1845146" cy="4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8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99392"/>
            <a:ext cx="9180512" cy="369332"/>
          </a:xfrm>
          <a:prstGeom prst="rect">
            <a:avLst/>
          </a:prstGeom>
          <a:solidFill>
            <a:srgbClr val="FBE384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40" y="1199932"/>
            <a:ext cx="6914927" cy="3168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539" y="1629945"/>
            <a:ext cx="6914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7200" dirty="0">
                <a:latin typeface="Rockwell Condensed" pitchFamily="18" charset="0"/>
              </a:rPr>
              <a:t>Questions?</a:t>
            </a:r>
          </a:p>
          <a:p>
            <a:pPr algn="ctr"/>
            <a:endParaRPr lang="en-NZ" sz="2400" dirty="0">
              <a:latin typeface="Rockwell Condensed" pitchFamily="18" charset="0"/>
            </a:endParaRPr>
          </a:p>
          <a:p>
            <a:pPr algn="ctr"/>
            <a:r>
              <a:rPr lang="en-NZ" sz="2400" dirty="0">
                <a:latin typeface="Rockwell Condensed" pitchFamily="18" charset="0"/>
                <a:hlinkClick r:id="rId4"/>
              </a:rPr>
              <a:t>Joe.buchanan@dia.govt.nz</a:t>
            </a:r>
            <a:endParaRPr lang="en-NZ" sz="2400" dirty="0">
              <a:latin typeface="Rockwell Condensed" pitchFamily="18" charset="0"/>
            </a:endParaRPr>
          </a:p>
          <a:p>
            <a:pPr algn="ctr"/>
            <a:r>
              <a:rPr lang="en-NZ" sz="2400" dirty="0">
                <a:latin typeface="Rockwell Condensed" pitchFamily="18" charset="0"/>
              </a:rPr>
              <a:t> </a:t>
            </a:r>
          </a:p>
          <a:p>
            <a:pPr algn="ctr"/>
            <a:endParaRPr lang="en-NZ" sz="7200" dirty="0"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503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-PowerPoint-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uideline Document DIA" ma:contentTypeID="0x0101005496552013C0BA46BE88192D5C6EB20B0076A4A4BFDA79C240B3ECBC7EF59D82E700DFD6FB7A7001724CA3AB2A42D5339B25" ma:contentTypeVersion="7" ma:contentTypeDescription="Base Document for C3 Service, do not use." ma:contentTypeScope="" ma:versionID="d068c1e73600757a5a7533c32484f40e">
  <xsd:schema xmlns:xsd="http://www.w3.org/2001/XMLSchema" xmlns:xs="http://www.w3.org/2001/XMLSchema" xmlns:p="http://schemas.microsoft.com/office/2006/metadata/properties" xmlns:ns3="01be4277-2979-4a68-876d-b92b25fceece" xmlns:ns4="d45a86d5-53d0-408c-921b-7766774706c7" targetNamespace="http://schemas.microsoft.com/office/2006/metadata/properties" ma:root="true" ma:fieldsID="9e6ed45870993589dec3120a2e1fd955" ns3:_="" ns4:_="">
    <xsd:import namespace="01be4277-2979-4a68-876d-b92b25fceece"/>
    <xsd:import namespace="d45a86d5-53d0-408c-921b-7766774706c7"/>
    <xsd:element name="properties">
      <xsd:complexType>
        <xsd:sequence>
          <xsd:element name="documentManagement">
            <xsd:complexType>
              <xsd:all>
                <xsd:element ref="ns3:C3TopicNote" minOccurs="0"/>
                <xsd:element ref="ns4:TaxKeywordTaxHTField" minOccurs="0"/>
                <xsd:element ref="ns4:TaxCatchAll" minOccurs="0"/>
                <xsd:element ref="ns4:TaxCatchAllLabel" minOccurs="0"/>
                <xsd:element ref="ns4:a0ea92efe269497c9f9dd22225dfb7bf" minOccurs="0"/>
                <xsd:element ref="ns4:DIANotes" minOccurs="0"/>
                <xsd:element ref="ns4:_dlc_DocId" minOccurs="0"/>
                <xsd:element ref="ns4:_dlc_DocIdUrl" minOccurs="0"/>
                <xsd:element ref="ns4:_dlc_DocIdPersistId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e4277-2979-4a68-876d-b92b25fceece" elementFormDefault="qualified">
    <xsd:import namespace="http://schemas.microsoft.com/office/2006/documentManagement/types"/>
    <xsd:import namespace="http://schemas.microsoft.com/office/infopath/2007/PartnerControls"/>
    <xsd:element name="C3TopicNote" ma:index="9" nillable="true" ma:taxonomy="true" ma:internalName="C3TopicNote" ma:taxonomyFieldName="C3Topic" ma:displayName="Topic" ma:indexed="true" ma:readOnly="false" ma:default="" ma:fieldId="{6a3fe89f-a6dd-4490-a9c1-3ef38d67b8c7}" ma:sspId="caf61cd4-0327-4679-8f8a-6e41773e81e7" ma:termSetId="d54c9b5d-deb3-4eb2-a9c5-fdee609ccd92" ma:anchorId="93bb32a1-4f83-43a0-8cd4-aae4f3f7d6f6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a86d5-53d0-408c-921b-7766774706c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caf61cd4-0327-4679-8f8a-6e41773e81e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1f1f42c7-84fe-4a8a-a4b1-3000adaf7354}" ma:internalName="TaxCatchAll" ma:showField="CatchAllData" ma:web="d45a86d5-53d0-408c-921b-776677470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1f1f42c7-84fe-4a8a-a4b1-3000adaf7354}" ma:internalName="TaxCatchAllLabel" ma:readOnly="true" ma:showField="CatchAllDataLabel" ma:web="d45a86d5-53d0-408c-921b-776677470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0ea92efe269497c9f9dd22225dfb7bf" ma:index="14" ma:taxonomy="true" ma:internalName="a0ea92efe269497c9f9dd22225dfb7bf" ma:taxonomyFieldName="DIASecurityClassification" ma:displayName="Security Classification" ma:default="4;#UNCLASSIFIED|875d92a8-67e2-4a32-9472-8fe99549e1eb" ma:fieldId="{a0ea92ef-e269-497c-9f9d-d22225dfb7bf}" ma:sspId="caf61cd4-0327-4679-8f8a-6e41773e81e7" ma:termSetId="6e030844-242a-4d29-a562-8ce1d1b5efa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ANotes" ma:index="16" nillable="true" ma:displayName="Notes" ma:description="Additional information, can include URL link to another document" ma:internalName="DIANotes">
      <xsd:simpleType>
        <xsd:restriction base="dms:Note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TopicNote xmlns="01be4277-2979-4a68-876d-b92b25fceec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5bec81d8-f2a1-44c8-b454-ac69f70878f5</TermId>
        </TermInfo>
      </Terms>
    </C3TopicNote>
    <_dlc_DocId xmlns="d45a86d5-53d0-408c-921b-7766774706c7">UPKH2V75NZ2K-269788987-71</_dlc_DocId>
    <_dlc_DocIdUrl xmlns="d45a86d5-53d0-408c-921b-7766774706c7">
      <Url>https://dia.cohesion.net.nz/Sites/COM/CAE/_layouts/15/DocIdRedir.aspx?ID=UPKH2V75NZ2K-269788987-71</Url>
      <Description>UPKH2V75NZ2K-269788987-71</Description>
    </_dlc_DocIdUrl>
    <DIANotes xmlns="d45a86d5-53d0-408c-921b-7766774706c7" xsi:nil="true"/>
    <TaxCatchAll xmlns="d45a86d5-53d0-408c-921b-7766774706c7">
      <Value>4</Value>
      <Value>255</Value>
      <Value>3</Value>
    </TaxCatchAll>
    <TaxKeywordTaxHTField xmlns="d45a86d5-53d0-408c-921b-7766774706c7">
      <Terms xmlns="http://schemas.microsoft.com/office/infopath/2007/PartnerControls"/>
    </TaxKeywordTaxHTField>
    <a0ea92efe269497c9f9dd22225dfb7bf xmlns="d45a86d5-53d0-408c-921b-7766774706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875d92a8-67e2-4a32-9472-8fe99549e1eb</TermId>
        </TermInfo>
      </Terms>
    </a0ea92efe269497c9f9dd22225dfb7bf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6C53751-D343-4BCC-875D-053EA47D3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e4277-2979-4a68-876d-b92b25fceece"/>
    <ds:schemaRef ds:uri="d45a86d5-53d0-408c-921b-776677470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5DDB1D-3FE7-4FB0-9A3D-CBACEEA713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CC974-1AA4-4A04-97D5-182BB5E1474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45a86d5-53d0-408c-921b-7766774706c7"/>
    <ds:schemaRef ds:uri="01be4277-2979-4a68-876d-b92b25fceec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268A72B-1AB1-43ED-8946-912F80D7FC3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683</Words>
  <Application>Microsoft Office PowerPoint</Application>
  <PresentationFormat>On-screen Show (16:9)</PresentationFormat>
  <Paragraphs>173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Elephant</vt:lpstr>
      <vt:lpstr>Freestyle Script</vt:lpstr>
      <vt:lpstr>Gill Sans MT</vt:lpstr>
      <vt:lpstr>Impact</vt:lpstr>
      <vt:lpstr>Rockwell Condensed</vt:lpstr>
      <vt:lpstr>Rockwell Extra Bold</vt:lpstr>
      <vt:lpstr>Verdana</vt:lpstr>
      <vt:lpstr>DIA-PowerPoint-External</vt:lpstr>
      <vt:lpstr>Clarity</vt:lpstr>
      <vt:lpstr>1_Clarity</vt:lpstr>
      <vt:lpstr>2_Clarity</vt:lpstr>
      <vt:lpstr>3_Clarity</vt:lpstr>
      <vt:lpstr>PowerPoint Presentation</vt:lpstr>
      <vt:lpstr>Te Rātā Atawhai</vt:lpstr>
      <vt:lpstr>Advocacy for a point of view</vt:lpstr>
      <vt:lpstr>PowerPoint Presentation</vt:lpstr>
      <vt:lpstr>Greenpeace – current appeal</vt:lpstr>
      <vt:lpstr>Family First – current appeal</vt:lpstr>
      <vt:lpstr>Better Public Media Trust – current appeal</vt:lpstr>
      <vt:lpstr>Modernising the Charities Act </vt:lpstr>
      <vt:lpstr>PowerPoint Presentation</vt:lpstr>
      <vt:lpstr>A New Zealand update                                         </vt:lpstr>
      <vt:lpstr>PowerPoint Presentation</vt:lpstr>
      <vt:lpstr>PowerPoint Presentation</vt:lpstr>
      <vt:lpstr>PowerPoint Presentation</vt:lpstr>
      <vt:lpstr>Update on the review of the Charities Act 2005</vt:lpstr>
      <vt:lpstr>The process so far</vt:lpstr>
      <vt:lpstr>Sincere thanks to:</vt:lpstr>
      <vt:lpstr>Issues:</vt:lpstr>
      <vt:lpstr>Other reviews:</vt:lpstr>
      <vt:lpstr>Other reviews:</vt:lpstr>
      <vt:lpstr>Last word:</vt:lpstr>
      <vt:lpstr>PowerPoint Presentation</vt:lpstr>
    </vt:vector>
  </TitlesOfParts>
  <Company>Department of Internal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Manterys</dc:creator>
  <cp:lastModifiedBy> </cp:lastModifiedBy>
  <cp:revision>46</cp:revision>
  <cp:lastPrinted>2018-05-28T21:39:10Z</cp:lastPrinted>
  <dcterms:created xsi:type="dcterms:W3CDTF">2018-11-29T21:28:37Z</dcterms:created>
  <dcterms:modified xsi:type="dcterms:W3CDTF">2019-08-12T10:50:29Z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0x0101005496552013C0BA46BE88192D5C6EB20B0076A4A4BFDA79C240B3ECBC7EF59D82E700DFD6FB7A7001724CA3AB2A42D5339B25</vt:lpwstr>
  </property>
  <property fmtid="{D5CDD505-2E9C-101B-9397-08002B2CF9AE}" pid="3" name="TaxCatchAll">
    <vt:lpwstr>4;#UNCLASSIFIED|875d92a8-67e2-4a32-9472-8fe99549e1eb;#3;#Correspondence|dcd6b05f-dc80-4336-b228-09aebf3d212c;#323;#＂GCIO, Digital story, Presentations 2017＂</vt:lpwstr>
  </property>
  <property fmtid="{D5CDD505-2E9C-101B-9397-08002B2CF9AE}" pid="4" name="af512b3f0b7e4f0ab4dd0734b49f16fa">
    <vt:lpwstr>Correspondence|dcd6b05f-dc80-4336-b228-09aebf3d212c</vt:lpwstr>
  </property>
  <property fmtid="{D5CDD505-2E9C-101B-9397-08002B2CF9AE}" pid="5" name="_dlc_DocIdItemGuid">
    <vt:lpwstr>f3eb5120-953f-43a2-8622-ca2c796db2bc</vt:lpwstr>
  </property>
  <property fmtid="{D5CDD505-2E9C-101B-9397-08002B2CF9AE}" pid="6" name="TaxKeyword">
    <vt:lpwstr/>
  </property>
  <property fmtid="{D5CDD505-2E9C-101B-9397-08002B2CF9AE}" pid="7" name="Order">
    <vt:r8>1300</vt:r8>
  </property>
  <property fmtid="{D5CDD505-2E9C-101B-9397-08002B2CF9AE}" pid="8" name="DIASecurityClassification">
    <vt:lpwstr>4;#UNCLASSIFIED|875d92a8-67e2-4a32-9472-8fe99549e1eb</vt:lpwstr>
  </property>
  <property fmtid="{D5CDD505-2E9C-101B-9397-08002B2CF9AE}" pid="9" name="DIAEmailContentType">
    <vt:lpwstr>3;#Correspondence|dcd6b05f-dc80-4336-b228-09aebf3d212c</vt:lpwstr>
  </property>
  <property fmtid="{D5CDD505-2E9C-101B-9397-08002B2CF9AE}" pid="10" name="C3Topic">
    <vt:lpwstr>255;#Templates|5bec81d8-f2a1-44c8-b454-ac69f70878f5</vt:lpwstr>
  </property>
  <property fmtid="{D5CDD505-2E9C-101B-9397-08002B2CF9AE}" pid="11" name="TaxKeywordTaxHTField">
    <vt:lpwstr>＂GCIO, Digital story, Presentations 2017＂|441da068-10ca-4050-a31c-e058d43eaced</vt:lpwstr>
  </property>
  <property fmtid="{D5CDD505-2E9C-101B-9397-08002B2CF9AE}" pid="12" name="C3TopicNote">
    <vt:lpwstr/>
  </property>
  <property fmtid="{D5CDD505-2E9C-101B-9397-08002B2CF9AE}" pid="13" name="n45d525636ca47be81cb717f39a0bf87">
    <vt:lpwstr/>
  </property>
  <property fmtid="{D5CDD505-2E9C-101B-9397-08002B2CF9AE}" pid="14" name="DIAPublicationType">
    <vt:lpwstr/>
  </property>
  <property fmtid="{D5CDD505-2E9C-101B-9397-08002B2CF9AE}" pid="15" name="c80c1e858f3d46328255e601481a0b4a">
    <vt:lpwstr/>
  </property>
  <property fmtid="{D5CDD505-2E9C-101B-9397-08002B2CF9AE}" pid="16" name="DIAMediaDocumentType">
    <vt:lpwstr/>
  </property>
  <property fmtid="{D5CDD505-2E9C-101B-9397-08002B2CF9AE}" pid="17" name="i38165cdf0404a05a201bf000bfc7516">
    <vt:lpwstr>Correspondence|dcd6b05f-dc80-4336-b228-09aebf3d212c</vt:lpwstr>
  </property>
</Properties>
</file>